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1" r:id="rId6"/>
    <p:sldId id="263" r:id="rId7"/>
    <p:sldId id="267" r:id="rId8"/>
    <p:sldId id="260" r:id="rId9"/>
    <p:sldId id="262" r:id="rId10"/>
    <p:sldId id="264" r:id="rId11"/>
    <p:sldId id="265" r:id="rId12"/>
    <p:sldId id="266" r:id="rId13"/>
    <p:sldId id="268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6426" autoAdjust="0"/>
    <p:restoredTop sz="94660"/>
  </p:normalViewPr>
  <p:slideViewPr>
    <p:cSldViewPr snapToGrid="0">
      <p:cViewPr varScale="1">
        <p:scale>
          <a:sx n="71" d="100"/>
          <a:sy n="71" d="100"/>
        </p:scale>
        <p:origin x="96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185F4D-727F-47F2-8954-4F7D06D69E0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525545A-C057-469D-93F2-D0621268BBF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F5BD7B1-15EE-49F1-ABF6-B105202F56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65025D-E6D2-46DC-8139-786F4EF88F28}" type="datetimeFigureOut">
              <a:rPr lang="en-US" smtClean="0"/>
              <a:t>6/15/2026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912CF0-0CB2-4131-8736-D668E026F1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1230B02-168A-4064-9F97-E5700C5EAA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D83DF1-4FF7-4199-BA4D-8FB4093937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65201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3A1134-DF00-4D17-A046-D4BBBB8248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9772E2A-E0CD-4FBE-83D2-C4AA3504412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253AE6E-5478-4B18-869A-DEA8C855E6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65025D-E6D2-46DC-8139-786F4EF88F28}" type="datetimeFigureOut">
              <a:rPr lang="en-US" smtClean="0"/>
              <a:t>6/15/2026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286DC70-0D35-4AA6-BA60-656B243011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C70542A-DFAB-486B-8472-C636939962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D83DF1-4FF7-4199-BA4D-8FB4093937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1826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3C53FA1-A463-4DB1-A00B-5B76D6ECA13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322C036-B575-4195-BDAE-242D84C584B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A3863C2-2BD5-44E1-950D-9718E984B4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65025D-E6D2-46DC-8139-786F4EF88F28}" type="datetimeFigureOut">
              <a:rPr lang="en-US" smtClean="0"/>
              <a:t>6/15/2026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6FB609C-92DD-41D8-B95C-935A945669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648E68-508B-4642-9B5C-FF754BD990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D83DF1-4FF7-4199-BA4D-8FB4093937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38988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1BFD34-B547-44DF-919A-F1395D586D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FE3C19-4E14-4833-A01F-4A816D40A20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710737D-4D09-48C2-A605-C9525A3329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65025D-E6D2-46DC-8139-786F4EF88F28}" type="datetimeFigureOut">
              <a:rPr lang="en-US" smtClean="0"/>
              <a:t>6/15/2026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C889697-DAD4-4E53-8BF0-1716E7494A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490DA56-0F69-4C7B-ADCC-2CF75DE56F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D83DF1-4FF7-4199-BA4D-8FB4093937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46512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DCB806-B72D-4E8D-9D20-D7507DE53B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4778B93-7E1A-4B6A-81D4-454364B639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CA5EC88-916E-48AD-A073-5B3A6FFECC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65025D-E6D2-46DC-8139-786F4EF88F28}" type="datetimeFigureOut">
              <a:rPr lang="en-US" smtClean="0"/>
              <a:t>6/15/2026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6E1409-63CC-4F57-AD8E-AC27F5CD26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85D4E79-9151-4CE5-8412-DC4B5088F9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D83DF1-4FF7-4199-BA4D-8FB4093937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92215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592C37-81FF-4B61-8A7E-DA6BA57215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002266-0780-451A-93EE-4C5B7FE0E3E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7C3F85D-99BD-41E0-964F-E86982E168B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92D60C7-27D4-4748-A0CE-A79FA92710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65025D-E6D2-46DC-8139-786F4EF88F28}" type="datetimeFigureOut">
              <a:rPr lang="en-US" smtClean="0"/>
              <a:t>6/15/2026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E552FCF-9EFC-4DA0-AD59-B14B5D9698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39DB5E1-1959-447A-B294-25722955AB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D83DF1-4FF7-4199-BA4D-8FB4093937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32735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781C25-58A2-40A7-82DF-F3E577FC9B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67247A7-13C3-4EC1-906A-C24C81BA392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BF53C90-CD56-40FD-B532-A1B0B14A4F2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78B4BD0-27DF-43DA-BC13-15EB60580C4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0F18906-729B-4D4B-82C2-4DAFE0B10CB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D9FDB2D-79B5-40CE-81F8-95CF1BE5AD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65025D-E6D2-46DC-8139-786F4EF88F28}" type="datetimeFigureOut">
              <a:rPr lang="en-US" smtClean="0"/>
              <a:t>6/15/2026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A35F924-2094-4B07-82B0-FAFDAD2F44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B7556D3-3A77-4AFB-975F-C3C47FAE0C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D83DF1-4FF7-4199-BA4D-8FB4093937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99586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2067BA-D670-4F4B-8284-E1F7B1DC30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D16110B-56E1-4D99-A333-974896320E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65025D-E6D2-46DC-8139-786F4EF88F28}" type="datetimeFigureOut">
              <a:rPr lang="en-US" smtClean="0"/>
              <a:t>6/15/2026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1F34393-1A29-4FB4-9C6A-17D834BF24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A602366-7BB1-41AD-8AAA-8EE392C20A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D83DF1-4FF7-4199-BA4D-8FB4093937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87083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C8CF3C5-3BAF-4303-8F76-2B1EEF7EB1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65025D-E6D2-46DC-8139-786F4EF88F28}" type="datetimeFigureOut">
              <a:rPr lang="en-US" smtClean="0"/>
              <a:t>6/15/2026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C1B50F6-42BF-4569-9312-1290144AED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09DF18D-7BFE-402D-8A1F-98B70656E6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D83DF1-4FF7-4199-BA4D-8FB4093937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3105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3AE100-382D-4CBE-BE0F-97F38EF6DD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1F9058-E4E8-4584-9F3A-F6C9F942DE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B515CAF-70B4-40F5-A781-124F7536107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9751060-99CE-43F2-B69E-244AD2696B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65025D-E6D2-46DC-8139-786F4EF88F28}" type="datetimeFigureOut">
              <a:rPr lang="en-US" smtClean="0"/>
              <a:t>6/15/2026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02FE355-7E19-4E08-B4B4-88E89AC479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59C2422-3737-4BF3-8A21-3F90070756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D83DF1-4FF7-4199-BA4D-8FB4093937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77184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FFFC55-FF2F-47B8-A954-574AB78D0D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FB2D832-734B-46BC-8304-84041E37D65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5AEEFFB-E3CF-4E51-BCA8-C661D060EDE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00291A6-8D62-42FA-92AE-43CEAAFC49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65025D-E6D2-46DC-8139-786F4EF88F28}" type="datetimeFigureOut">
              <a:rPr lang="en-US" smtClean="0"/>
              <a:t>6/15/2026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73D7729-9AAD-47C8-854B-A15708A333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5BF65EC-70B8-4ECB-90E8-A28B551079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D83DF1-4FF7-4199-BA4D-8FB4093937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30990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0FCA42B-A3C0-43A0-A8DB-A8814C86C7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F2D599F-992F-45D8-854D-E14BA1D67E6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33C21CD-0F92-4D05-AE2E-1FBE6B088BA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65025D-E6D2-46DC-8139-786F4EF88F28}" type="datetimeFigureOut">
              <a:rPr lang="en-US" smtClean="0"/>
              <a:t>6/15/2026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369A567-8458-47ED-9DEB-C4625B5A8FB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3A9C7B2-D3BC-44D7-9F96-4565AE60C6F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D83DF1-4FF7-4199-BA4D-8FB4093937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12010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C2BC61-E6E5-4D4F-B810-5D4BC71EACC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Error Handling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3314870-DC64-4BFA-AFD2-A40AB5F3775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326116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3E4E0E-F4E8-4CB1-8BC0-85584E33D2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Cannot prevent the Exception occur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3BE0809-523B-4812-93FF-68A6DE52A9A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        try{</a:t>
            </a:r>
          </a:p>
          <a:p>
            <a:pPr marL="0" indent="0">
              <a:buNone/>
            </a:pPr>
            <a:r>
              <a:rPr lang="en-US" dirty="0"/>
              <a:t>           </a:t>
            </a:r>
            <a:r>
              <a:rPr lang="en-US" dirty="0" err="1"/>
              <a:t>SaveToHarddisk</a:t>
            </a:r>
            <a:r>
              <a:rPr lang="en-US" dirty="0"/>
              <a:t>(100 MB of Data)</a:t>
            </a:r>
          </a:p>
          <a:p>
            <a:pPr marL="0" indent="0">
              <a:buNone/>
            </a:pPr>
            <a:r>
              <a:rPr lang="en-US" dirty="0"/>
              <a:t>        }</a:t>
            </a:r>
          </a:p>
          <a:p>
            <a:pPr marL="0" indent="0">
              <a:buNone/>
            </a:pPr>
            <a:r>
              <a:rPr lang="en-US" dirty="0"/>
              <a:t>        catch (Exception){</a:t>
            </a:r>
            <a:br>
              <a:rPr lang="en-US" dirty="0"/>
            </a:br>
            <a:r>
              <a:rPr lang="en-US" dirty="0"/>
              <a:t>         	&lt;Do something here…&gt;</a:t>
            </a:r>
          </a:p>
          <a:p>
            <a:pPr marL="0" indent="0">
              <a:buNone/>
            </a:pPr>
            <a:r>
              <a:rPr lang="en-US" dirty="0"/>
              <a:t>        }</a:t>
            </a:r>
          </a:p>
        </p:txBody>
      </p:sp>
    </p:spTree>
    <p:extLst>
      <p:ext uri="{BB962C8B-B14F-4D97-AF65-F5344CB8AC3E}">
        <p14:creationId xmlns:p14="http://schemas.microsoft.com/office/powerpoint/2010/main" val="91109078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105174-5E20-4ED3-80C6-0B19C3E33E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Cost of prevention is higher than cost of handling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80D027-21DA-4A00-BF77-CF6FF6B4C3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47671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  </a:t>
            </a:r>
            <a:r>
              <a:rPr lang="en-US" dirty="0" err="1"/>
              <a:t>Console.Write</a:t>
            </a:r>
            <a:r>
              <a:rPr lang="en-US" dirty="0"/>
              <a:t>(“Age?&gt;&gt;”);</a:t>
            </a:r>
          </a:p>
          <a:p>
            <a:pPr marL="0" indent="0">
              <a:buNone/>
            </a:pPr>
            <a:r>
              <a:rPr lang="en-US" dirty="0"/>
              <a:t>  string s = </a:t>
            </a:r>
            <a:r>
              <a:rPr lang="en-US" dirty="0" err="1"/>
              <a:t>Console.ReadLine</a:t>
            </a:r>
            <a:r>
              <a:rPr lang="en-US" dirty="0"/>
              <a:t>();</a:t>
            </a:r>
          </a:p>
          <a:p>
            <a:pPr marL="0" indent="0">
              <a:buNone/>
            </a:pPr>
            <a:r>
              <a:rPr lang="en-US" dirty="0"/>
              <a:t>  //Perform checking on the s to ensure it is well-formed int</a:t>
            </a:r>
          </a:p>
          <a:p>
            <a:pPr marL="0" indent="0">
              <a:buNone/>
            </a:pPr>
            <a:r>
              <a:rPr lang="en-US" dirty="0"/>
              <a:t>  if (</a:t>
            </a:r>
            <a:r>
              <a:rPr lang="en-US" dirty="0" err="1"/>
              <a:t>isWellFormed</a:t>
            </a:r>
            <a:r>
              <a:rPr lang="en-US" dirty="0"/>
              <a:t>(s)){</a:t>
            </a:r>
          </a:p>
          <a:p>
            <a:pPr marL="0" indent="0">
              <a:buNone/>
            </a:pPr>
            <a:r>
              <a:rPr lang="en-US" dirty="0"/>
              <a:t>    int age = </a:t>
            </a:r>
            <a:r>
              <a:rPr lang="en-US" dirty="0" err="1"/>
              <a:t>int.Parse</a:t>
            </a:r>
            <a:r>
              <a:rPr lang="en-US" dirty="0"/>
              <a:t>(s);</a:t>
            </a:r>
          </a:p>
          <a:p>
            <a:pPr marL="0" indent="0">
              <a:buNone/>
            </a:pPr>
            <a:r>
              <a:rPr lang="en-US" dirty="0"/>
              <a:t>  }</a:t>
            </a:r>
          </a:p>
          <a:p>
            <a:pPr marL="0" indent="0">
              <a:buNone/>
            </a:pPr>
            <a:r>
              <a:rPr lang="en-US" dirty="0"/>
              <a:t>  else{</a:t>
            </a:r>
          </a:p>
          <a:p>
            <a:pPr marL="0" indent="0">
              <a:buNone/>
            </a:pPr>
            <a:r>
              <a:rPr lang="en-US" dirty="0"/>
              <a:t>  }</a:t>
            </a:r>
          </a:p>
        </p:txBody>
      </p:sp>
    </p:spTree>
    <p:extLst>
      <p:ext uri="{BB962C8B-B14F-4D97-AF65-F5344CB8AC3E}">
        <p14:creationId xmlns:p14="http://schemas.microsoft.com/office/powerpoint/2010/main" val="5450248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575332-9A47-44F8-82A1-C58C68D98F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Special cases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818ADA-81B8-4A1A-B1D2-BC2BD2A7E9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/>
              <a:t>Jut one example here…</a:t>
            </a:r>
          </a:p>
          <a:p>
            <a:pPr marL="0" indent="0">
              <a:buNone/>
            </a:pPr>
            <a:r>
              <a:rPr lang="en-US" dirty="0"/>
              <a:t>  Set </a:t>
            </a:r>
            <a:r>
              <a:rPr lang="en-US" dirty="0" err="1"/>
              <a:t>AutoCommit</a:t>
            </a:r>
            <a:r>
              <a:rPr lang="en-US" dirty="0"/>
              <a:t> = false </a:t>
            </a:r>
          </a:p>
          <a:p>
            <a:pPr marL="0" indent="0">
              <a:buNone/>
            </a:pPr>
            <a:r>
              <a:rPr lang="en-US" dirty="0"/>
              <a:t>   try{</a:t>
            </a:r>
          </a:p>
          <a:p>
            <a:pPr marL="0" indent="0">
              <a:buNone/>
            </a:pPr>
            <a:r>
              <a:rPr lang="en-US" dirty="0"/>
              <a:t>     Update X</a:t>
            </a:r>
          </a:p>
          <a:p>
            <a:pPr marL="0" indent="0">
              <a:buNone/>
            </a:pPr>
            <a:r>
              <a:rPr lang="en-US" dirty="0"/>
              <a:t>     Update Y</a:t>
            </a:r>
          </a:p>
          <a:p>
            <a:pPr marL="0" indent="0">
              <a:buNone/>
            </a:pPr>
            <a:r>
              <a:rPr lang="en-US" dirty="0"/>
              <a:t>     Update Z</a:t>
            </a:r>
          </a:p>
          <a:p>
            <a:pPr marL="0" indent="0">
              <a:buNone/>
            </a:pPr>
            <a:r>
              <a:rPr lang="en-US" dirty="0"/>
              <a:t>     Commit()</a:t>
            </a:r>
          </a:p>
          <a:p>
            <a:pPr marL="0" indent="0">
              <a:buNone/>
            </a:pPr>
            <a:r>
              <a:rPr lang="en-US" dirty="0"/>
              <a:t>  }</a:t>
            </a:r>
          </a:p>
          <a:p>
            <a:pPr marL="0" indent="0">
              <a:buNone/>
            </a:pPr>
            <a:r>
              <a:rPr lang="en-US" dirty="0"/>
              <a:t>  catch {</a:t>
            </a:r>
          </a:p>
          <a:p>
            <a:pPr marL="0" indent="0">
              <a:buNone/>
            </a:pPr>
            <a:r>
              <a:rPr lang="en-US" dirty="0"/>
              <a:t>    Rollback()</a:t>
            </a:r>
          </a:p>
          <a:p>
            <a:pPr marL="0" indent="0">
              <a:buNone/>
            </a:pPr>
            <a:r>
              <a:rPr lang="en-US"/>
              <a:t>  }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907023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4D570F-679A-F239-15A1-EB536EECF5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Other techniques for code improvement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AEA92B-21ED-A988-B98D-367E00BACB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Prevention is better than cue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dirty="0"/>
              <a:t>Use access modifiers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dirty="0"/>
              <a:t>Use Properties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dirty="0"/>
              <a:t>Use </a:t>
            </a:r>
            <a:r>
              <a:rPr lang="en-US" dirty="0" err="1"/>
              <a:t>readonly</a:t>
            </a:r>
            <a:endParaRPr lang="en-US" dirty="0"/>
          </a:p>
          <a:p>
            <a:pPr lvl="1">
              <a:buFont typeface="Wingdings" panose="05000000000000000000" pitchFamily="2" charset="2"/>
              <a:buChar char="Ø"/>
            </a:pPr>
            <a:r>
              <a:rPr lang="en-US" dirty="0"/>
              <a:t>Use check</a:t>
            </a:r>
          </a:p>
          <a:p>
            <a:pPr lvl="1">
              <a:buFont typeface="Wingdings" panose="05000000000000000000" pitchFamily="2" charset="2"/>
              <a:buChar char="Ø"/>
            </a:pPr>
            <a:endParaRPr lang="en-US" dirty="0"/>
          </a:p>
          <a:p>
            <a:r>
              <a:rPr lang="en-US" dirty="0"/>
              <a:t>Design by Contract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dirty="0"/>
              <a:t>Preconditions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dirty="0"/>
              <a:t>Postconditions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dirty="0"/>
              <a:t>Assertions</a:t>
            </a:r>
          </a:p>
        </p:txBody>
      </p:sp>
    </p:spTree>
    <p:extLst>
      <p:ext uri="{BB962C8B-B14F-4D97-AF65-F5344CB8AC3E}">
        <p14:creationId xmlns:p14="http://schemas.microsoft.com/office/powerpoint/2010/main" val="2713814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CC7066-49D2-4F07-AA4B-4B99C5D5DC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Definition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A884D0-3F80-4274-A4ED-EF2B190A8C3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Fault </a:t>
            </a:r>
            <a:r>
              <a:rPr lang="en-US" dirty="0"/>
              <a:t>– Mistake make by developers in the coding process</a:t>
            </a:r>
          </a:p>
          <a:p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Error</a:t>
            </a:r>
            <a:r>
              <a:rPr lang="en-US" dirty="0"/>
              <a:t> – Triggered by  Fault. </a:t>
            </a:r>
          </a:p>
          <a:p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Failure</a:t>
            </a:r>
            <a:r>
              <a:rPr lang="en-US" dirty="0"/>
              <a:t> – The serious situation caused by Errors which is not acceptable.</a:t>
            </a:r>
          </a:p>
          <a:p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Testing </a:t>
            </a:r>
            <a:r>
              <a:rPr lang="en-US" dirty="0"/>
              <a:t>– Processing in ensuring the validity of coding logic.</a:t>
            </a:r>
          </a:p>
          <a:p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Debugging</a:t>
            </a:r>
            <a:r>
              <a:rPr lang="en-US" dirty="0"/>
              <a:t> – Processing in fixing errors (Runtime, Logical).</a:t>
            </a:r>
          </a:p>
          <a:p>
            <a:pPr marL="0" indent="0">
              <a:buNone/>
            </a:pPr>
            <a:endParaRPr lang="en-US" dirty="0"/>
          </a:p>
          <a:p>
            <a:pPr marL="457200" lvl="1" indent="0">
              <a:buNone/>
            </a:pPr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1770063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04840A-BAF8-45BF-AF38-0E04871070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Types of Error in C# Programming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CECA6A-0177-4D73-AAF5-13CAED8A72F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Compilation</a:t>
            </a:r>
          </a:p>
          <a:p>
            <a:pPr lvl="1"/>
            <a:r>
              <a:rPr lang="en-US" dirty="0"/>
              <a:t>Syntax</a:t>
            </a:r>
          </a:p>
          <a:p>
            <a:pPr lvl="1"/>
            <a:r>
              <a:rPr lang="en-US" dirty="0"/>
              <a:t>Contextual</a:t>
            </a:r>
          </a:p>
          <a:p>
            <a:r>
              <a:rPr lang="en-US" dirty="0"/>
              <a:t>Runtime =&gt; Exception Handling</a:t>
            </a:r>
          </a:p>
          <a:p>
            <a:r>
              <a:rPr lang="en-US" dirty="0"/>
              <a:t>Logical</a:t>
            </a:r>
          </a:p>
        </p:txBody>
      </p:sp>
      <p:sp>
        <p:nvSpPr>
          <p:cNvPr id="4" name="Speech Bubble: Rectangle 3">
            <a:extLst>
              <a:ext uri="{FF2B5EF4-FFF2-40B4-BE49-F238E27FC236}">
                <a16:creationId xmlns:a16="http://schemas.microsoft.com/office/drawing/2014/main" id="{A0111444-514E-12B3-D150-57E11AE217BF}"/>
              </a:ext>
            </a:extLst>
          </p:cNvPr>
          <p:cNvSpPr/>
          <p:nvPr/>
        </p:nvSpPr>
        <p:spPr>
          <a:xfrm>
            <a:off x="3676650" y="3846341"/>
            <a:ext cx="2419350" cy="428625"/>
          </a:xfrm>
          <a:prstGeom prst="wedgeRectCallout">
            <a:avLst>
              <a:gd name="adj1" fmla="val -89209"/>
              <a:gd name="adj2" fmla="val -114561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Speech Bubble: Rectangle 4">
            <a:extLst>
              <a:ext uri="{FF2B5EF4-FFF2-40B4-BE49-F238E27FC236}">
                <a16:creationId xmlns:a16="http://schemas.microsoft.com/office/drawing/2014/main" id="{BE81F7AC-DF3F-60BD-69C2-11C64BB873B5}"/>
              </a:ext>
            </a:extLst>
          </p:cNvPr>
          <p:cNvSpPr/>
          <p:nvPr/>
        </p:nvSpPr>
        <p:spPr>
          <a:xfrm>
            <a:off x="3676650" y="3846349"/>
            <a:ext cx="2419350" cy="428625"/>
          </a:xfrm>
          <a:prstGeom prst="wedgeRectCallout">
            <a:avLst>
              <a:gd name="adj1" fmla="val -95890"/>
              <a:gd name="adj2" fmla="val -25672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Debugging</a:t>
            </a:r>
          </a:p>
        </p:txBody>
      </p:sp>
    </p:spTree>
    <p:extLst>
      <p:ext uri="{BB962C8B-B14F-4D97-AF65-F5344CB8AC3E}">
        <p14:creationId xmlns:p14="http://schemas.microsoft.com/office/powerpoint/2010/main" val="18726570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4DD586-842F-45F6-9AEB-CEEFC212C3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Code Improvement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48503B-175A-4260-ADC7-EC559066F2C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Among all the error types, Logical is the most harmful and difficult one</a:t>
            </a:r>
          </a:p>
          <a:p>
            <a:r>
              <a:rPr lang="en-US" dirty="0"/>
              <a:t>If we can convert the fault instead of getting Logical error to Runtime error, this is considered as some improvement</a:t>
            </a:r>
          </a:p>
          <a:p>
            <a:r>
              <a:rPr lang="en-US" dirty="0"/>
              <a:t>If the runtime error still consider harmful, then is time for us to consider how to handle/prevent it =&gt; </a:t>
            </a:r>
            <a:r>
              <a:rPr lang="en-US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Exception Handling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0281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F034BE-E281-49E4-B16E-3F386ACB5F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Exception?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0E026B-B838-49D1-8CE2-747F7E61EC8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By Definition – Abnormal situation occurs during code execution that prevent your code in achieving the objective.</a:t>
            </a:r>
          </a:p>
          <a:p>
            <a:r>
              <a:rPr lang="en-US" dirty="0"/>
              <a:t>Is Exception a Failure? (Answer: No!)</a:t>
            </a:r>
          </a:p>
          <a:p>
            <a:r>
              <a:rPr lang="en-US" dirty="0"/>
              <a:t>But fail to handle the Exception will be a failure!</a:t>
            </a:r>
          </a:p>
        </p:txBody>
      </p:sp>
    </p:spTree>
    <p:extLst>
      <p:ext uri="{BB962C8B-B14F-4D97-AF65-F5344CB8AC3E}">
        <p14:creationId xmlns:p14="http://schemas.microsoft.com/office/powerpoint/2010/main" val="1974740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A859DD-B9D4-43E0-9BA5-71A8C2886B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08767"/>
          </a:xfrm>
        </p:spPr>
        <p:txBody>
          <a:bodyPr>
            <a:normAutofit fontScale="90000"/>
          </a:bodyPr>
          <a:lstStyle/>
          <a:p>
            <a:r>
              <a:rPr lang="en-US" dirty="0"/>
              <a:t>Question: Any reasons why the connection fail?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E60FD6-E76A-4B06-ADD5-54E06C989F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46886"/>
            <a:ext cx="10515600" cy="5411723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		      try{</a:t>
            </a:r>
          </a:p>
          <a:p>
            <a:pPr marL="0" indent="0">
              <a:buNone/>
            </a:pPr>
            <a:r>
              <a:rPr lang="en-US" dirty="0"/>
              <a:t>                		</a:t>
            </a:r>
            <a:r>
              <a:rPr lang="en-US" dirty="0" err="1"/>
              <a:t>ConnectToDBServer</a:t>
            </a:r>
            <a:r>
              <a:rPr lang="en-US" dirty="0"/>
              <a:t>(..)</a:t>
            </a:r>
          </a:p>
          <a:p>
            <a:pPr marL="0" indent="0">
              <a:buNone/>
            </a:pPr>
            <a:r>
              <a:rPr lang="en-US" dirty="0"/>
              <a:t>		      }</a:t>
            </a:r>
          </a:p>
          <a:p>
            <a:pPr marL="0" indent="0">
              <a:buNone/>
            </a:pPr>
            <a:r>
              <a:rPr lang="en-US" dirty="0"/>
              <a:t>		      catch (Apple ex)</a:t>
            </a:r>
          </a:p>
          <a:p>
            <a:pPr marL="0" indent="0">
              <a:buNone/>
            </a:pPr>
            <a:r>
              <a:rPr lang="en-US" dirty="0"/>
              <a:t>		      catch (</a:t>
            </a:r>
            <a:r>
              <a:rPr lang="en-US" dirty="0" err="1"/>
              <a:t>Ciku</a:t>
            </a:r>
            <a:r>
              <a:rPr lang="en-US" dirty="0"/>
              <a:t> ex)</a:t>
            </a:r>
          </a:p>
          <a:p>
            <a:pPr marL="0" indent="0">
              <a:buNone/>
            </a:pPr>
            <a:r>
              <a:rPr lang="en-US" dirty="0"/>
              <a:t>		      catch (Fruit)</a:t>
            </a:r>
          </a:p>
          <a:p>
            <a:pPr marL="0" indent="0">
              <a:buNone/>
            </a:pPr>
            <a:r>
              <a:rPr lang="en-US" dirty="0"/>
              <a:t>		      catch (Exception)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cxnSp>
        <p:nvCxnSpPr>
          <p:cNvPr id="8" name="Connector: Curved 7">
            <a:extLst>
              <a:ext uri="{FF2B5EF4-FFF2-40B4-BE49-F238E27FC236}">
                <a16:creationId xmlns:a16="http://schemas.microsoft.com/office/drawing/2014/main" id="{FF23FA6E-8CCA-4789-80FE-604CB6992B61}"/>
              </a:ext>
            </a:extLst>
          </p:cNvPr>
          <p:cNvCxnSpPr>
            <a:cxnSpLocks/>
          </p:cNvCxnSpPr>
          <p:nvPr/>
        </p:nvCxnSpPr>
        <p:spPr>
          <a:xfrm rot="10800000">
            <a:off x="2959771" y="2237877"/>
            <a:ext cx="830176" cy="757987"/>
          </a:xfrm>
          <a:prstGeom prst="curved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2F468384-9CE1-4CF4-B7EF-0E4DB03283C8}"/>
              </a:ext>
            </a:extLst>
          </p:cNvPr>
          <p:cNvSpPr txBox="1"/>
          <p:nvPr/>
        </p:nvSpPr>
        <p:spPr>
          <a:xfrm>
            <a:off x="2358190" y="2053209"/>
            <a:ext cx="7072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apple</a:t>
            </a:r>
          </a:p>
        </p:txBody>
      </p:sp>
      <p:cxnSp>
        <p:nvCxnSpPr>
          <p:cNvPr id="12" name="Connector: Curved 11">
            <a:extLst>
              <a:ext uri="{FF2B5EF4-FFF2-40B4-BE49-F238E27FC236}">
                <a16:creationId xmlns:a16="http://schemas.microsoft.com/office/drawing/2014/main" id="{AE4D4115-A3C6-4405-A77F-9056138DFF17}"/>
              </a:ext>
            </a:extLst>
          </p:cNvPr>
          <p:cNvCxnSpPr>
            <a:cxnSpLocks/>
          </p:cNvCxnSpPr>
          <p:nvPr/>
        </p:nvCxnSpPr>
        <p:spPr>
          <a:xfrm rot="10800000">
            <a:off x="3065435" y="2616872"/>
            <a:ext cx="592164" cy="511993"/>
          </a:xfrm>
          <a:prstGeom prst="curved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956A3DF4-E06D-4A98-9166-70A428FF1C5B}"/>
              </a:ext>
            </a:extLst>
          </p:cNvPr>
          <p:cNvSpPr txBox="1"/>
          <p:nvPr/>
        </p:nvSpPr>
        <p:spPr>
          <a:xfrm>
            <a:off x="2590056" y="2422541"/>
            <a:ext cx="5584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ciku</a:t>
            </a:r>
            <a:endParaRPr lang="en-US" dirty="0"/>
          </a:p>
        </p:txBody>
      </p:sp>
      <p:cxnSp>
        <p:nvCxnSpPr>
          <p:cNvPr id="16" name="Connector: Curved 15">
            <a:extLst>
              <a:ext uri="{FF2B5EF4-FFF2-40B4-BE49-F238E27FC236}">
                <a16:creationId xmlns:a16="http://schemas.microsoft.com/office/drawing/2014/main" id="{A3259B01-C259-42FA-A3BB-35B6609E828F}"/>
              </a:ext>
            </a:extLst>
          </p:cNvPr>
          <p:cNvCxnSpPr>
            <a:cxnSpLocks/>
          </p:cNvCxnSpPr>
          <p:nvPr/>
        </p:nvCxnSpPr>
        <p:spPr>
          <a:xfrm rot="10800000">
            <a:off x="3000837" y="3067202"/>
            <a:ext cx="656762" cy="122995"/>
          </a:xfrm>
          <a:prstGeom prst="curved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619333CA-F7E9-4048-8188-0DC527435D6E}"/>
              </a:ext>
            </a:extLst>
          </p:cNvPr>
          <p:cNvSpPr txBox="1"/>
          <p:nvPr/>
        </p:nvSpPr>
        <p:spPr>
          <a:xfrm>
            <a:off x="2300524" y="2870598"/>
            <a:ext cx="7938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durian</a:t>
            </a:r>
          </a:p>
        </p:txBody>
      </p:sp>
    </p:spTree>
    <p:extLst>
      <p:ext uri="{BB962C8B-B14F-4D97-AF65-F5344CB8AC3E}">
        <p14:creationId xmlns:p14="http://schemas.microsoft.com/office/powerpoint/2010/main" val="20739668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A859DD-B9D4-43E0-9BA5-71A8C2886B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08767"/>
          </a:xfrm>
        </p:spPr>
        <p:txBody>
          <a:bodyPr/>
          <a:lstStyle/>
          <a:p>
            <a:r>
              <a:rPr lang="en-US" dirty="0"/>
              <a:t>Question: Is the following code safe?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E60FD6-E76A-4B06-ADD5-54E06C989F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46886"/>
            <a:ext cx="10515600" cy="541172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 err="1"/>
              <a:t>ConnectToDBServer</a:t>
            </a:r>
            <a:r>
              <a:rPr lang="en-US" dirty="0"/>
              <a:t>(..)</a:t>
            </a:r>
          </a:p>
          <a:p>
            <a:pPr marL="0" indent="0">
              <a:buNone/>
            </a:pPr>
            <a:r>
              <a:rPr lang="en-US" dirty="0" err="1"/>
              <a:t>LockTable</a:t>
            </a:r>
            <a:r>
              <a:rPr lang="en-US" dirty="0"/>
              <a:t>()</a:t>
            </a:r>
          </a:p>
          <a:p>
            <a:pPr marL="0" indent="0">
              <a:buNone/>
            </a:pPr>
            <a:r>
              <a:rPr lang="en-US" dirty="0"/>
              <a:t>try{</a:t>
            </a:r>
          </a:p>
          <a:p>
            <a:pPr marL="0" indent="0">
              <a:buNone/>
            </a:pPr>
            <a:r>
              <a:rPr lang="en-US" dirty="0"/>
              <a:t>  Do something to the DB Table</a:t>
            </a:r>
          </a:p>
          <a:p>
            <a:pPr marL="0" indent="0">
              <a:buNone/>
            </a:pPr>
            <a:r>
              <a:rPr lang="en-US" dirty="0"/>
              <a:t>}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: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err="1"/>
              <a:t>UnlockTable</a:t>
            </a:r>
            <a:r>
              <a:rPr lang="en-US" dirty="0"/>
              <a:t>()</a:t>
            </a:r>
          </a:p>
          <a:p>
            <a:pPr marL="0" indent="0">
              <a:buNone/>
            </a:pPr>
            <a:r>
              <a:rPr lang="en-US" dirty="0" err="1"/>
              <a:t>DiconnectFromDBServer</a:t>
            </a:r>
            <a:r>
              <a:rPr lang="en-US" dirty="0"/>
              <a:t>()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ABCE797-0716-4918-AB34-FAB4AD5FEA10}"/>
              </a:ext>
            </a:extLst>
          </p:cNvPr>
          <p:cNvSpPr/>
          <p:nvPr/>
        </p:nvSpPr>
        <p:spPr>
          <a:xfrm>
            <a:off x="963824" y="3561276"/>
            <a:ext cx="2100649" cy="43248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2C72537-1482-402E-B30C-7BDFDDFFCBAA}"/>
              </a:ext>
            </a:extLst>
          </p:cNvPr>
          <p:cNvSpPr/>
          <p:nvPr/>
        </p:nvSpPr>
        <p:spPr>
          <a:xfrm>
            <a:off x="963823" y="4018266"/>
            <a:ext cx="2100649" cy="43248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59A967B-D08B-425E-BDA2-D6F5525C68A2}"/>
              </a:ext>
            </a:extLst>
          </p:cNvPr>
          <p:cNvSpPr/>
          <p:nvPr/>
        </p:nvSpPr>
        <p:spPr>
          <a:xfrm>
            <a:off x="963825" y="4498791"/>
            <a:ext cx="2100649" cy="432487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Exception</a:t>
            </a:r>
          </a:p>
        </p:txBody>
      </p:sp>
    </p:spTree>
    <p:extLst>
      <p:ext uri="{BB962C8B-B14F-4D97-AF65-F5344CB8AC3E}">
        <p14:creationId xmlns:p14="http://schemas.microsoft.com/office/powerpoint/2010/main" val="11486431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671AA9-692D-4A06-BD88-DDDF4FB7E1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Rethrow (Dealing severity of Exceptions)</a:t>
            </a:r>
          </a:p>
        </p:txBody>
      </p:sp>
      <p:pic>
        <p:nvPicPr>
          <p:cNvPr id="1026" name="Picture 2" descr="Opinion | Donald Trump Makes Golf Look Bad - The New York Times">
            <a:extLst>
              <a:ext uri="{FF2B5EF4-FFF2-40B4-BE49-F238E27FC236}">
                <a16:creationId xmlns:a16="http://schemas.microsoft.com/office/drawing/2014/main" id="{91CA7AB9-D660-4839-BEA1-7E401C8805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39" y="1465745"/>
            <a:ext cx="1077483" cy="1619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7F0F0C73-E8F9-4293-8DBA-51A5DF1B68EA}"/>
              </a:ext>
            </a:extLst>
          </p:cNvPr>
          <p:cNvGrpSpPr/>
          <p:nvPr/>
        </p:nvGrpSpPr>
        <p:grpSpPr>
          <a:xfrm>
            <a:off x="1252986" y="3011869"/>
            <a:ext cx="2305761" cy="3191224"/>
            <a:chOff x="1252986" y="3011869"/>
            <a:chExt cx="2305761" cy="3191224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8D25B660-914E-4E58-8401-5728C4B91056}"/>
                </a:ext>
              </a:extLst>
            </p:cNvPr>
            <p:cNvSpPr/>
            <p:nvPr/>
          </p:nvSpPr>
          <p:spPr>
            <a:xfrm>
              <a:off x="1252987" y="3358790"/>
              <a:ext cx="2305760" cy="2844303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CC1F74D0-3A36-4125-86D8-6C079AAA882C}"/>
                </a:ext>
              </a:extLst>
            </p:cNvPr>
            <p:cNvSpPr txBox="1"/>
            <p:nvPr/>
          </p:nvSpPr>
          <p:spPr>
            <a:xfrm>
              <a:off x="1466752" y="3011869"/>
              <a:ext cx="187822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 err="1"/>
                <a:t>RunCompany</a:t>
              </a:r>
              <a:endParaRPr lang="en-US" dirty="0"/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5F761D55-B3AE-4057-AAA2-99688CF84C86}"/>
                </a:ext>
              </a:extLst>
            </p:cNvPr>
            <p:cNvSpPr txBox="1"/>
            <p:nvPr/>
          </p:nvSpPr>
          <p:spPr>
            <a:xfrm>
              <a:off x="1252986" y="3857611"/>
              <a:ext cx="2305760" cy="14773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:</a:t>
              </a:r>
            </a:p>
            <a:p>
              <a:r>
                <a:rPr lang="en-US" dirty="0"/>
                <a:t>try{</a:t>
              </a:r>
            </a:p>
            <a:p>
              <a:r>
                <a:rPr lang="en-US" dirty="0"/>
                <a:t>  </a:t>
              </a:r>
              <a:r>
                <a:rPr lang="en-US" dirty="0" err="1"/>
                <a:t>ManageDepartment</a:t>
              </a:r>
              <a:endParaRPr lang="en-US" dirty="0"/>
            </a:p>
            <a:p>
              <a:r>
                <a:rPr lang="en-US" dirty="0"/>
                <a:t>}</a:t>
              </a:r>
            </a:p>
            <a:p>
              <a:r>
                <a:rPr lang="en-US" dirty="0"/>
                <a:t>catch(</a:t>
              </a:r>
              <a:r>
                <a:rPr lang="en-US" dirty="0" err="1"/>
                <a:t>StaffDie</a:t>
              </a:r>
              <a:r>
                <a:rPr lang="en-US" dirty="0"/>
                <a:t>)</a:t>
              </a: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56021172-D704-46BD-A5DC-0F86BF858CFA}"/>
              </a:ext>
            </a:extLst>
          </p:cNvPr>
          <p:cNvGrpSpPr/>
          <p:nvPr/>
        </p:nvGrpSpPr>
        <p:grpSpPr>
          <a:xfrm>
            <a:off x="4391602" y="3029308"/>
            <a:ext cx="2305761" cy="3191224"/>
            <a:chOff x="1252986" y="3011869"/>
            <a:chExt cx="2305761" cy="3191224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3EA6C900-3486-44A1-B419-8F11482113F4}"/>
                </a:ext>
              </a:extLst>
            </p:cNvPr>
            <p:cNvSpPr/>
            <p:nvPr/>
          </p:nvSpPr>
          <p:spPr>
            <a:xfrm>
              <a:off x="1252987" y="3358790"/>
              <a:ext cx="2305760" cy="2844303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75DD29D1-E228-41A5-A5E0-652E95093A8C}"/>
                </a:ext>
              </a:extLst>
            </p:cNvPr>
            <p:cNvSpPr txBox="1"/>
            <p:nvPr/>
          </p:nvSpPr>
          <p:spPr>
            <a:xfrm>
              <a:off x="1252986" y="3011869"/>
              <a:ext cx="230576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 err="1"/>
                <a:t>ManageDepartment</a:t>
              </a:r>
              <a:endParaRPr lang="en-US" dirty="0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8D69550E-017F-4BC1-8A96-89172231D1C1}"/>
                </a:ext>
              </a:extLst>
            </p:cNvPr>
            <p:cNvSpPr txBox="1"/>
            <p:nvPr/>
          </p:nvSpPr>
          <p:spPr>
            <a:xfrm>
              <a:off x="1252986" y="3857611"/>
              <a:ext cx="2305760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:</a:t>
              </a:r>
            </a:p>
            <a:p>
              <a:r>
                <a:rPr lang="en-US" dirty="0"/>
                <a:t>try{</a:t>
              </a:r>
            </a:p>
            <a:p>
              <a:r>
                <a:rPr lang="en-US" dirty="0"/>
                <a:t>  </a:t>
              </a:r>
              <a:r>
                <a:rPr lang="en-US" dirty="0" err="1"/>
                <a:t>DoProject</a:t>
              </a:r>
              <a:endParaRPr lang="en-US" dirty="0"/>
            </a:p>
            <a:p>
              <a:r>
                <a:rPr lang="en-US" dirty="0"/>
                <a:t>}</a:t>
              </a:r>
            </a:p>
            <a:p>
              <a:r>
                <a:rPr lang="en-US" dirty="0"/>
                <a:t>catch (</a:t>
              </a:r>
              <a:r>
                <a:rPr lang="en-US" dirty="0" err="1"/>
                <a:t>StaffResign</a:t>
              </a:r>
              <a:r>
                <a:rPr lang="en-US" dirty="0"/>
                <a:t>)</a:t>
              </a:r>
            </a:p>
            <a:p>
              <a:r>
                <a:rPr lang="en-US" dirty="0"/>
                <a:t>catch (</a:t>
              </a:r>
              <a:r>
                <a:rPr lang="en-US" dirty="0" err="1"/>
                <a:t>StaffDie</a:t>
              </a:r>
              <a:r>
                <a:rPr lang="en-US" dirty="0"/>
                <a:t>)</a:t>
              </a: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A34ABE41-42DD-47C1-8BC0-25B07CAA692C}"/>
              </a:ext>
            </a:extLst>
          </p:cNvPr>
          <p:cNvGrpSpPr/>
          <p:nvPr/>
        </p:nvGrpSpPr>
        <p:grpSpPr>
          <a:xfrm>
            <a:off x="7694142" y="3011869"/>
            <a:ext cx="2305761" cy="3191224"/>
            <a:chOff x="1252986" y="3011869"/>
            <a:chExt cx="2305761" cy="3191224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31D8A059-3477-43FF-BEAB-6F9338098E13}"/>
                </a:ext>
              </a:extLst>
            </p:cNvPr>
            <p:cNvSpPr/>
            <p:nvPr/>
          </p:nvSpPr>
          <p:spPr>
            <a:xfrm>
              <a:off x="1252987" y="3358790"/>
              <a:ext cx="2305760" cy="2844303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E47854C6-EAC9-44B8-82C1-154B1D14387F}"/>
                </a:ext>
              </a:extLst>
            </p:cNvPr>
            <p:cNvSpPr txBox="1"/>
            <p:nvPr/>
          </p:nvSpPr>
          <p:spPr>
            <a:xfrm>
              <a:off x="1252986" y="3011869"/>
              <a:ext cx="230576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 err="1"/>
                <a:t>DoProject</a:t>
              </a:r>
              <a:endParaRPr lang="en-US" dirty="0"/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CA25E566-73CD-4D63-BDD0-970F3D83BB62}"/>
                </a:ext>
              </a:extLst>
            </p:cNvPr>
            <p:cNvSpPr txBox="1"/>
            <p:nvPr/>
          </p:nvSpPr>
          <p:spPr>
            <a:xfrm>
              <a:off x="1252986" y="3857611"/>
              <a:ext cx="2305760" cy="23083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:</a:t>
              </a:r>
            </a:p>
            <a:p>
              <a:r>
                <a:rPr lang="en-US" dirty="0"/>
                <a:t>try{</a:t>
              </a:r>
            </a:p>
            <a:p>
              <a:endParaRPr lang="en-US" dirty="0"/>
            </a:p>
            <a:p>
              <a:r>
                <a:rPr lang="en-US" dirty="0"/>
                <a:t>}</a:t>
              </a:r>
            </a:p>
            <a:p>
              <a:r>
                <a:rPr lang="en-US" dirty="0"/>
                <a:t>catch (</a:t>
              </a:r>
              <a:r>
                <a:rPr lang="en-US" dirty="0" err="1"/>
                <a:t>StaffQuarrel</a:t>
              </a:r>
              <a:r>
                <a:rPr lang="en-US" dirty="0"/>
                <a:t>)</a:t>
              </a:r>
            </a:p>
            <a:p>
              <a:r>
                <a:rPr lang="en-US" dirty="0"/>
                <a:t>catch (</a:t>
              </a:r>
              <a:r>
                <a:rPr lang="en-US" dirty="0" err="1"/>
                <a:t>StaffResign</a:t>
              </a:r>
              <a:r>
                <a:rPr lang="en-US" dirty="0"/>
                <a:t>)</a:t>
              </a:r>
            </a:p>
            <a:p>
              <a:r>
                <a:rPr lang="en-US" dirty="0"/>
                <a:t>catch (</a:t>
              </a:r>
              <a:r>
                <a:rPr lang="en-US" dirty="0" err="1"/>
                <a:t>StaffDie</a:t>
              </a:r>
              <a:r>
                <a:rPr lang="en-US" dirty="0"/>
                <a:t>)</a:t>
              </a:r>
            </a:p>
            <a:p>
              <a:r>
                <a:rPr lang="en-US" dirty="0"/>
                <a:t>:</a:t>
              </a:r>
            </a:p>
          </p:txBody>
        </p:sp>
      </p:grpSp>
      <p:pic>
        <p:nvPicPr>
          <p:cNvPr id="1028" name="Picture 4" descr="A busy manager is a bad manager">
            <a:extLst>
              <a:ext uri="{FF2B5EF4-FFF2-40B4-BE49-F238E27FC236}">
                <a16:creationId xmlns:a16="http://schemas.microsoft.com/office/drawing/2014/main" id="{903D167D-13EC-4414-9849-C20AF194F9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4142" y="1452754"/>
            <a:ext cx="2077737" cy="1552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MultiBrief: 7 ways new managers can shine">
            <a:extLst>
              <a:ext uri="{FF2B5EF4-FFF2-40B4-BE49-F238E27FC236}">
                <a16:creationId xmlns:a16="http://schemas.microsoft.com/office/drawing/2014/main" id="{E1444CA2-54A8-4ED7-AE7E-9BF1C83129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7859" y="1607156"/>
            <a:ext cx="1953774" cy="13001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A0269365-5AA8-423B-BCFF-91CD50E1BCF3}"/>
              </a:ext>
            </a:extLst>
          </p:cNvPr>
          <p:cNvSpPr txBox="1"/>
          <p:nvPr/>
        </p:nvSpPr>
        <p:spPr>
          <a:xfrm>
            <a:off x="10379676" y="3546389"/>
            <a:ext cx="13790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Staff Quarrel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44EC784D-EE6F-4E80-80E3-90CEFFEEA358}"/>
              </a:ext>
            </a:extLst>
          </p:cNvPr>
          <p:cNvSpPr txBox="1"/>
          <p:nvPr/>
        </p:nvSpPr>
        <p:spPr>
          <a:xfrm>
            <a:off x="10379676" y="4134610"/>
            <a:ext cx="12754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Staff Resign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2AA6DE1B-FB15-4A93-8F18-877F4B7621BF}"/>
              </a:ext>
            </a:extLst>
          </p:cNvPr>
          <p:cNvSpPr txBox="1"/>
          <p:nvPr/>
        </p:nvSpPr>
        <p:spPr>
          <a:xfrm>
            <a:off x="10468878" y="4613714"/>
            <a:ext cx="9765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Staff Die</a:t>
            </a:r>
          </a:p>
        </p:txBody>
      </p: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89E83E00-53B0-4DFB-A145-687A3E921468}"/>
              </a:ext>
            </a:extLst>
          </p:cNvPr>
          <p:cNvCxnSpPr>
            <a:stCxn id="9" idx="1"/>
          </p:cNvCxnSpPr>
          <p:nvPr/>
        </p:nvCxnSpPr>
        <p:spPr>
          <a:xfrm flipH="1">
            <a:off x="8489092" y="3731055"/>
            <a:ext cx="1890584" cy="77288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9953C21C-79F3-4845-A32B-F6CD2B9FC5EF}"/>
              </a:ext>
            </a:extLst>
          </p:cNvPr>
          <p:cNvCxnSpPr>
            <a:cxnSpLocks/>
            <a:stCxn id="21" idx="1"/>
          </p:cNvCxnSpPr>
          <p:nvPr/>
        </p:nvCxnSpPr>
        <p:spPr>
          <a:xfrm flipH="1">
            <a:off x="8587946" y="4319276"/>
            <a:ext cx="1791730" cy="32980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F9CB212E-8BEE-4796-8D01-11A9757BB23A}"/>
              </a:ext>
            </a:extLst>
          </p:cNvPr>
          <p:cNvCxnSpPr>
            <a:cxnSpLocks/>
          </p:cNvCxnSpPr>
          <p:nvPr/>
        </p:nvCxnSpPr>
        <p:spPr>
          <a:xfrm flipH="1">
            <a:off x="8632547" y="4742592"/>
            <a:ext cx="179173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778052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E6363F-E58C-4F17-806D-803D94A908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When to use Exception Handling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AF45F8-88D2-4580-9416-05AB42338ED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Advisable to use under following circumstances:</a:t>
            </a:r>
          </a:p>
          <a:p>
            <a:pPr lvl="1"/>
            <a:r>
              <a:rPr lang="en-US" dirty="0"/>
              <a:t>Cannot prevent the Exception occur</a:t>
            </a:r>
          </a:p>
          <a:p>
            <a:pPr lvl="1"/>
            <a:r>
              <a:rPr lang="en-US" dirty="0"/>
              <a:t>Cost of prevention is higher than cost of handling</a:t>
            </a:r>
          </a:p>
          <a:p>
            <a:pPr lvl="1"/>
            <a:r>
              <a:rPr lang="en-US" dirty="0"/>
              <a:t>Special cases</a:t>
            </a:r>
          </a:p>
        </p:txBody>
      </p:sp>
    </p:spTree>
    <p:extLst>
      <p:ext uri="{BB962C8B-B14F-4D97-AF65-F5344CB8AC3E}">
        <p14:creationId xmlns:p14="http://schemas.microsoft.com/office/powerpoint/2010/main" val="203646363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783</TotalTime>
  <Words>501</Words>
  <Application>Microsoft Office PowerPoint</Application>
  <PresentationFormat>Widescreen</PresentationFormat>
  <Paragraphs>122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8" baseType="lpstr">
      <vt:lpstr>Arial</vt:lpstr>
      <vt:lpstr>Calibri</vt:lpstr>
      <vt:lpstr>Calibri Light</vt:lpstr>
      <vt:lpstr>Wingdings</vt:lpstr>
      <vt:lpstr>Office Theme</vt:lpstr>
      <vt:lpstr>Error Handling</vt:lpstr>
      <vt:lpstr>Definition</vt:lpstr>
      <vt:lpstr>Types of Error in C# Programming</vt:lpstr>
      <vt:lpstr>Code Improvement</vt:lpstr>
      <vt:lpstr>What is Exception?</vt:lpstr>
      <vt:lpstr>Question: Any reasons why the connection fail?</vt:lpstr>
      <vt:lpstr>Question: Is the following code safe?</vt:lpstr>
      <vt:lpstr>Rethrow (Dealing severity of Exceptions)</vt:lpstr>
      <vt:lpstr>When to use Exception Handling</vt:lpstr>
      <vt:lpstr>Cannot prevent the Exception occur</vt:lpstr>
      <vt:lpstr>Cost of prevention is higher than cost of handling</vt:lpstr>
      <vt:lpstr>Special cases</vt:lpstr>
      <vt:lpstr>Other techniques for code improvement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Windows User</dc:creator>
  <cp:lastModifiedBy>Corporate Trainer - Trainer 8</cp:lastModifiedBy>
  <cp:revision>35</cp:revision>
  <dcterms:created xsi:type="dcterms:W3CDTF">2021-01-14T00:45:48Z</dcterms:created>
  <dcterms:modified xsi:type="dcterms:W3CDTF">2026-06-14T16:44:59Z</dcterms:modified>
</cp:coreProperties>
</file>